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9" r:id="rId11"/>
    <p:sldId id="265" r:id="rId12"/>
    <p:sldId id="266" r:id="rId13"/>
    <p:sldId id="267" r:id="rId14"/>
    <p:sldId id="268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9" d="100"/>
          <a:sy n="89" d="100"/>
        </p:scale>
        <p:origin x="437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81764-B990-4742-9B13-598BA240C5CF}" type="datetimeFigureOut">
              <a:rPr lang="ru-RU" smtClean="0"/>
              <a:t>22.12.2015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3450E-EC26-4E20-A7CD-F3F4CDF44B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10531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81764-B990-4742-9B13-598BA240C5CF}" type="datetimeFigureOut">
              <a:rPr lang="ru-RU" smtClean="0"/>
              <a:t>22.12.2015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3450E-EC26-4E20-A7CD-F3F4CDF44B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0693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81764-B990-4742-9B13-598BA240C5CF}" type="datetimeFigureOut">
              <a:rPr lang="ru-RU" smtClean="0"/>
              <a:t>22.12.2015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3450E-EC26-4E20-A7CD-F3F4CDF44B86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337993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81764-B990-4742-9B13-598BA240C5CF}" type="datetimeFigureOut">
              <a:rPr lang="ru-RU" smtClean="0"/>
              <a:t>22.12.2015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3450E-EC26-4E20-A7CD-F3F4CDF44B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44831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81764-B990-4742-9B13-598BA240C5CF}" type="datetimeFigureOut">
              <a:rPr lang="ru-RU" smtClean="0"/>
              <a:t>22.12.2015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3450E-EC26-4E20-A7CD-F3F4CDF44B86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95303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81764-B990-4742-9B13-598BA240C5CF}" type="datetimeFigureOut">
              <a:rPr lang="ru-RU" smtClean="0"/>
              <a:t>22.12.2015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3450E-EC26-4E20-A7CD-F3F4CDF44B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18215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81764-B990-4742-9B13-598BA240C5CF}" type="datetimeFigureOut">
              <a:rPr lang="ru-RU" smtClean="0"/>
              <a:t>22.12.2015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3450E-EC26-4E20-A7CD-F3F4CDF44B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05125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81764-B990-4742-9B13-598BA240C5CF}" type="datetimeFigureOut">
              <a:rPr lang="ru-RU" smtClean="0"/>
              <a:t>22.12.2015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3450E-EC26-4E20-A7CD-F3F4CDF44B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9264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81764-B990-4742-9B13-598BA240C5CF}" type="datetimeFigureOut">
              <a:rPr lang="ru-RU" smtClean="0"/>
              <a:t>22.12.2015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3450E-EC26-4E20-A7CD-F3F4CDF44B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438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81764-B990-4742-9B13-598BA240C5CF}" type="datetimeFigureOut">
              <a:rPr lang="ru-RU" smtClean="0"/>
              <a:t>22.12.2015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3450E-EC26-4E20-A7CD-F3F4CDF44B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68860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81764-B990-4742-9B13-598BA240C5CF}" type="datetimeFigureOut">
              <a:rPr lang="ru-RU" smtClean="0"/>
              <a:t>22.12.2015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3450E-EC26-4E20-A7CD-F3F4CDF44B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97725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81764-B990-4742-9B13-598BA240C5CF}" type="datetimeFigureOut">
              <a:rPr lang="ru-RU" smtClean="0"/>
              <a:t>22.12.2015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3450E-EC26-4E20-A7CD-F3F4CDF44B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3909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81764-B990-4742-9B13-598BA240C5CF}" type="datetimeFigureOut">
              <a:rPr lang="ru-RU" smtClean="0"/>
              <a:t>22.12.2015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3450E-EC26-4E20-A7CD-F3F4CDF44B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99326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81764-B990-4742-9B13-598BA240C5CF}" type="datetimeFigureOut">
              <a:rPr lang="ru-RU" smtClean="0"/>
              <a:t>22.12.2015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3450E-EC26-4E20-A7CD-F3F4CDF44B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79131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81764-B990-4742-9B13-598BA240C5CF}" type="datetimeFigureOut">
              <a:rPr lang="ru-RU" smtClean="0"/>
              <a:t>22.12.2015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3450E-EC26-4E20-A7CD-F3F4CDF44B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28061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81764-B990-4742-9B13-598BA240C5CF}" type="datetimeFigureOut">
              <a:rPr lang="ru-RU" smtClean="0"/>
              <a:t>22.12.2015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3450E-EC26-4E20-A7CD-F3F4CDF44B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5657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F81764-B990-4742-9B13-598BA240C5CF}" type="datetimeFigureOut">
              <a:rPr lang="ru-RU" smtClean="0"/>
              <a:t>22.12.2015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C83450E-EC26-4E20-A7CD-F3F4CDF44B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9989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Эксплуатация системы отопления</a:t>
            </a:r>
          </a:p>
        </p:txBody>
      </p:sp>
    </p:spTree>
    <p:extLst>
      <p:ext uri="{BB962C8B-B14F-4D97-AF65-F5344CB8AC3E}">
        <p14:creationId xmlns:p14="http://schemas.microsoft.com/office/powerpoint/2010/main" val="27897778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4587" y="719978"/>
            <a:ext cx="8596668" cy="5059720"/>
          </a:xfrm>
        </p:spPr>
        <p:txBody>
          <a:bodyPr>
            <a:normAutofit/>
          </a:bodyPr>
          <a:lstStyle/>
          <a:p>
            <a:r>
              <a:rPr lang="ru-RU" dirty="0"/>
              <a:t>Время отключения всей системы или отдельных ее участков при обнаружении утечек воды и других неисправностей следует устанавливать в зависимости от температуры наружного воздуха длительностью до двух часов при расчетной температуре наружного воздуха</a:t>
            </a:r>
            <a:r>
              <a:rPr lang="ru-RU" dirty="0" smtClean="0"/>
              <a:t>.</a:t>
            </a:r>
          </a:p>
          <a:p>
            <a:r>
              <a:rPr lang="ru-RU" dirty="0" smtClean="0"/>
              <a:t> </a:t>
            </a:r>
            <a:r>
              <a:rPr lang="ru-RU" dirty="0"/>
              <a:t>Выпуск воздуха из систем центрального отопления через воздухосборник автоматические </a:t>
            </a:r>
            <a:r>
              <a:rPr lang="ru-RU" dirty="0" err="1"/>
              <a:t>удалители</a:t>
            </a:r>
            <a:r>
              <a:rPr lang="ru-RU" dirty="0"/>
              <a:t> воздуха или воздуховыпускные краны на отопительных приборах следует производить периодически, каждый раз при падении давления на вводе ниже уровня статического давления данной системы, а также после ее подпитки, в соответствии с инструкцией</a:t>
            </a:r>
            <a:r>
              <a:rPr lang="ru-RU" dirty="0" smtClean="0"/>
              <a:t>.</a:t>
            </a:r>
          </a:p>
          <a:p>
            <a:r>
              <a:rPr lang="ru-RU" dirty="0"/>
              <a:t>Наружная поверхность запорной арматуры должна быть чистой, а резьба смазана машинным маслом, смешанным с графитом.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135452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514163"/>
            <a:ext cx="4977787" cy="370580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2822" y="514163"/>
            <a:ext cx="4941077" cy="370580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390944" y="144831"/>
            <a:ext cx="26035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Разрыв трубопроводов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901620" y="4718700"/>
            <a:ext cx="8596668" cy="1330072"/>
          </a:xfrm>
        </p:spPr>
        <p:txBody>
          <a:bodyPr/>
          <a:lstStyle/>
          <a:p>
            <a:r>
              <a:rPr lang="ru-RU" dirty="0"/>
              <a:t>Трубопроводы в тепловых пунктах, чердачных и подвальных помещениях должны быть окрашены и иметь соответствующие маркировочные щитки с указанием направления движения теплоносителя. Задвижки и вентили должны быть пронумерованы согласно схеме (проекту).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831628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9765" y="1401986"/>
            <a:ext cx="5081773" cy="3810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974651" y="5555800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Отсутствие и повреждения отопительных приборов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708" y="1401986"/>
            <a:ext cx="5715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3886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7152" y="828137"/>
            <a:ext cx="6195397" cy="421714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127613" y="149422"/>
            <a:ext cx="38539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Засорение труб систем отопления</a:t>
            </a: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393940" y="828137"/>
            <a:ext cx="4523117" cy="5762444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Системы промываются водой в количествах, превышающих расчетный расход теплоносителя в 3-5 раз, при этом должно достигаться полное осветление воды. При проведении гидропневматической промывки расход воздушной смеси не должен превышать 3-5 кратного расчетного расхода теплоносителя.</a:t>
            </a:r>
          </a:p>
          <a:p>
            <a:r>
              <a:rPr lang="ru-RU" dirty="0"/>
              <a:t>Для промывки используется водопроводная или техническая вода. </a:t>
            </a:r>
          </a:p>
          <a:p>
            <a:r>
              <a:rPr lang="ru-RU" dirty="0"/>
              <a:t>Подключение систем, не прошедших промывку, а в открытых системах промывку и дезинфекцию, не допускается.</a:t>
            </a:r>
          </a:p>
          <a:p>
            <a:r>
              <a:rPr lang="ru-RU" dirty="0"/>
              <a:t> Диафрагмы и сопла гидроэлеваторов во время промывки системы отопления должны быть сняты. </a:t>
            </a:r>
          </a:p>
          <a:p>
            <a:r>
              <a:rPr lang="ru-RU" dirty="0"/>
              <a:t>После промывки система сразу должна быть наполнена теплоносителем. </a:t>
            </a:r>
          </a:p>
          <a:p>
            <a:r>
              <a:rPr lang="ru-RU" dirty="0"/>
              <a:t>Держать системы отопления опорожненными не допускается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677015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6949" y="297283"/>
            <a:ext cx="8596668" cy="3880773"/>
          </a:xfrm>
        </p:spPr>
        <p:txBody>
          <a:bodyPr>
            <a:normAutofit/>
          </a:bodyPr>
          <a:lstStyle/>
          <a:p>
            <a:r>
              <a:rPr lang="ru-RU" dirty="0"/>
              <a:t>Теплообменники перед пуском системы следует очистить химическим или механическим способом. </a:t>
            </a:r>
            <a:endParaRPr lang="ru-RU" dirty="0" smtClean="0"/>
          </a:p>
          <a:p>
            <a:r>
              <a:rPr lang="ru-RU" dirty="0" smtClean="0"/>
              <a:t>Пробный </a:t>
            </a:r>
            <a:r>
              <a:rPr lang="ru-RU" dirty="0"/>
              <a:t>пуск системы отопления следует производить после ее </a:t>
            </a:r>
            <a:r>
              <a:rPr lang="ru-RU" dirty="0" err="1"/>
              <a:t>опрессовки</a:t>
            </a:r>
            <a:r>
              <a:rPr lang="ru-RU" dirty="0"/>
              <a:t> и промывки с доведением температуры теплоносителя до 80-85°С, при этом удаляется воздух из системы и проверяется прогрев всех отопительных приборов. </a:t>
            </a:r>
            <a:endParaRPr lang="ru-RU" dirty="0" smtClean="0"/>
          </a:p>
          <a:p>
            <a:r>
              <a:rPr lang="ru-RU" dirty="0" smtClean="0"/>
              <a:t>Тепловые </a:t>
            </a:r>
            <a:r>
              <a:rPr lang="ru-RU" dirty="0"/>
              <a:t>испытания </a:t>
            </a:r>
            <a:r>
              <a:rPr lang="ru-RU" dirty="0" err="1"/>
              <a:t>водоподогревателей</a:t>
            </a:r>
            <a:r>
              <a:rPr lang="ru-RU" dirty="0"/>
              <a:t> следует производить не реже одного раза в пять лет. </a:t>
            </a:r>
            <a:endParaRPr lang="ru-RU" dirty="0" smtClean="0"/>
          </a:p>
          <a:p>
            <a:r>
              <a:rPr lang="ru-RU" dirty="0" smtClean="0"/>
              <a:t>Начало </a:t>
            </a:r>
            <a:r>
              <a:rPr lang="ru-RU" dirty="0"/>
              <a:t>и продолжительность пробных топок должны быть определены теплоснабжающей организацией, согласованы с органом местного самоуправления и доведены до сведения потребителей не позднее чем за трое суток до начала пробной топки.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09526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908649"/>
          </a:xfrm>
        </p:spPr>
        <p:txBody>
          <a:bodyPr>
            <a:normAutofit/>
          </a:bodyPr>
          <a:lstStyle/>
          <a:p>
            <a:r>
              <a:rPr lang="ru-RU" sz="2400" dirty="0"/>
              <a:t>Надежная эксплуатация систем водяного отопления должна обеспечиваться проведением следующих работ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Д</a:t>
            </a:r>
            <a:r>
              <a:rPr lang="ru-RU" dirty="0" smtClean="0"/>
              <a:t>етальный </a:t>
            </a:r>
            <a:r>
              <a:rPr lang="ru-RU" dirty="0"/>
              <a:t>осмотр разводящих трубопроводов - не реже одного раза в месяц; </a:t>
            </a:r>
          </a:p>
          <a:p>
            <a:r>
              <a:rPr lang="ru-RU" dirty="0" smtClean="0"/>
              <a:t>Детальный </a:t>
            </a:r>
            <a:r>
              <a:rPr lang="ru-RU" dirty="0"/>
              <a:t>осмотр наиболее ответственных элементов системы (насосы, магистральная запорная арматура, контрольно-измерительная аппаратура, автоматические устройства) - не реже одного раза в неделю;  </a:t>
            </a:r>
            <a:endParaRPr lang="ru-RU" dirty="0" smtClean="0"/>
          </a:p>
          <a:p>
            <a:r>
              <a:rPr lang="ru-RU" dirty="0" smtClean="0"/>
              <a:t>Систематическое </a:t>
            </a:r>
            <a:r>
              <a:rPr lang="ru-RU" dirty="0"/>
              <a:t>удаление воздуха из системы отопления; </a:t>
            </a:r>
            <a:endParaRPr lang="ru-RU" dirty="0" smtClean="0"/>
          </a:p>
          <a:p>
            <a:r>
              <a:rPr lang="ru-RU" dirty="0" smtClean="0"/>
              <a:t>Промывка </a:t>
            </a:r>
            <a:r>
              <a:rPr lang="ru-RU" dirty="0"/>
              <a:t>грязевиков. Необходимость промывки следует устанавливать в зависимости от степени загрязнения, определяемой по перепаду давлений на манометре до и после грязевиков;  </a:t>
            </a:r>
            <a:endParaRPr lang="ru-RU" dirty="0" smtClean="0"/>
          </a:p>
          <a:p>
            <a:r>
              <a:rPr lang="ru-RU" dirty="0" smtClean="0"/>
              <a:t>Повседневный </a:t>
            </a:r>
            <a:r>
              <a:rPr lang="ru-RU" dirty="0"/>
              <a:t>контроль за температурой и давлением теплоносителя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721778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7553" y="280030"/>
            <a:ext cx="8596668" cy="1005305"/>
          </a:xfrm>
        </p:spPr>
        <p:txBody>
          <a:bodyPr/>
          <a:lstStyle/>
          <a:p>
            <a:r>
              <a:rPr lang="ru-RU" dirty="0"/>
              <a:t>Замена уплотняющих прокладок фланцевых соединений должна производиться при каждом </a:t>
            </a:r>
            <a:r>
              <a:rPr lang="ru-RU" dirty="0" err="1"/>
              <a:t>разбалчивании</a:t>
            </a:r>
            <a:r>
              <a:rPr lang="ru-RU" dirty="0"/>
              <a:t> фланцевых соединений, снятии арматуры.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553" y="1644451"/>
            <a:ext cx="5321300" cy="32766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7473" y="1644451"/>
            <a:ext cx="4888333" cy="32766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7170080" y="5280168"/>
            <a:ext cx="32031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Электрохимическая защита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546642" y="5280167"/>
            <a:ext cx="26629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Механическая защита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05054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7938" y="159260"/>
            <a:ext cx="8596668" cy="3110151"/>
          </a:xfrm>
        </p:spPr>
        <p:txBody>
          <a:bodyPr>
            <a:normAutofit lnSpcReduction="10000"/>
          </a:bodyPr>
          <a:lstStyle/>
          <a:p>
            <a:r>
              <a:rPr lang="ru-RU" dirty="0"/>
              <a:t>Трубопроводы и отопительные приборы должны быть закреплены, а их уклоны установлены по уровню</a:t>
            </a:r>
            <a:r>
              <a:rPr lang="ru-RU" dirty="0" smtClean="0"/>
              <a:t>.</a:t>
            </a:r>
          </a:p>
          <a:p>
            <a:r>
              <a:rPr lang="ru-RU" dirty="0" smtClean="0"/>
              <a:t> </a:t>
            </a:r>
            <a:r>
              <a:rPr lang="ru-RU" dirty="0"/>
              <a:t>Отопительные приборы и трубопроводы в квартирах и лестничных площадках должны быть окрашены масляной краской за два раза. </a:t>
            </a:r>
            <a:endParaRPr lang="ru-RU" dirty="0" smtClean="0"/>
          </a:p>
          <a:p>
            <a:r>
              <a:rPr lang="ru-RU" dirty="0" smtClean="0"/>
              <a:t>Трубопроводы </a:t>
            </a:r>
            <a:r>
              <a:rPr lang="ru-RU" dirty="0"/>
              <a:t>и арматура систем отопления, находящиеся в не отапливаемых помещениях, должны иметь тепловую изоляцию, исправность которой необходимо проверять не реже двух раз в год</a:t>
            </a:r>
            <a:r>
              <a:rPr lang="ru-RU" dirty="0" smtClean="0"/>
              <a:t>.</a:t>
            </a:r>
          </a:p>
          <a:p>
            <a:r>
              <a:rPr lang="ru-RU" dirty="0" smtClean="0"/>
              <a:t> </a:t>
            </a:r>
            <a:r>
              <a:rPr lang="ru-RU" dirty="0"/>
              <a:t>В местах перехода через трубопроводы (на чердаках, в подвалах или технических подпольях) необходимо устраивать переходные мостики без </a:t>
            </a:r>
            <a:r>
              <a:rPr lang="ru-RU" dirty="0" err="1"/>
              <a:t>опирания</a:t>
            </a:r>
            <a:r>
              <a:rPr lang="ru-RU" dirty="0"/>
              <a:t> на тепловую изоляцию трубопроводов.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7265" y="3067595"/>
            <a:ext cx="5390192" cy="3790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5669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6950" y="305911"/>
            <a:ext cx="8596668" cy="1859319"/>
          </a:xfrm>
        </p:spPr>
        <p:txBody>
          <a:bodyPr>
            <a:normAutofit fontScale="85000" lnSpcReduction="10000"/>
          </a:bodyPr>
          <a:lstStyle/>
          <a:p>
            <a:r>
              <a:rPr lang="ru-RU" dirty="0"/>
              <a:t>На вводе в здание теплопроводов ЦО должна быть установлена запорная арматура, до и после нее - приборы КИП (манометры, термометры, приборы учета тепловой энергии и теплоносителя). </a:t>
            </a:r>
            <a:endParaRPr lang="ru-RU" dirty="0" smtClean="0"/>
          </a:p>
          <a:p>
            <a:r>
              <a:rPr lang="ru-RU" dirty="0" smtClean="0"/>
              <a:t>Контрольно-измерительные </a:t>
            </a:r>
            <a:r>
              <a:rPr lang="ru-RU" dirty="0"/>
              <a:t>приборы, регулирующая и запорная арматура должны находиться в технически исправном состоянии и отвечать установленным требованиям</a:t>
            </a:r>
            <a:r>
              <a:rPr lang="ru-RU" dirty="0" smtClean="0"/>
              <a:t>.</a:t>
            </a:r>
          </a:p>
          <a:p>
            <a:r>
              <a:rPr lang="ru-RU" dirty="0"/>
              <a:t>Обслуживающий персонал должен ежедневно заносить показания контрольно-измерительных приборов, установленных в тепловом пункте, в журнал регистрации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6075" y="2398145"/>
            <a:ext cx="4739676" cy="3980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918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34202" y="262777"/>
            <a:ext cx="4136206" cy="6103517"/>
          </a:xfrm>
        </p:spPr>
        <p:txBody>
          <a:bodyPr>
            <a:normAutofit/>
          </a:bodyPr>
          <a:lstStyle/>
          <a:p>
            <a:r>
              <a:rPr lang="ru-RU" dirty="0"/>
              <a:t>При реконструкции системы отопления рекомендуется предусматривать установку расширительных баков мембранного типа и ЦТП, автоматическое </a:t>
            </a:r>
            <a:r>
              <a:rPr lang="ru-RU" dirty="0" err="1"/>
              <a:t>пофасадное</a:t>
            </a:r>
            <a:r>
              <a:rPr lang="ru-RU" dirty="0"/>
              <a:t> регулирование или установку индивидуальных автоматических регуляторов у отопительных приборов и автоматического регулятора расхода тепла на тепловом вводе здания. </a:t>
            </a:r>
            <a:endParaRPr lang="ru-RU" dirty="0" smtClean="0"/>
          </a:p>
          <a:p>
            <a:r>
              <a:rPr lang="ru-RU" dirty="0" smtClean="0"/>
              <a:t>Обслуживание </a:t>
            </a:r>
            <a:r>
              <a:rPr lang="ru-RU" dirty="0"/>
              <a:t>автоматических регуляторов (настройка на требуемые параметры регулирования, периодическая чистка и др.) необходимо производить согласно инструкциям заводов-изготовителей или требованиям проекта.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1240" y="862642"/>
            <a:ext cx="6130711" cy="5193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8173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316302"/>
            <a:ext cx="8596668" cy="460075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Система отопления разделяются 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6151" y="1002314"/>
            <a:ext cx="6385374" cy="5519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5799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6949" y="323164"/>
            <a:ext cx="8596668" cy="2402784"/>
          </a:xfrm>
        </p:spPr>
        <p:txBody>
          <a:bodyPr>
            <a:normAutofit fontScale="85000" lnSpcReduction="10000"/>
          </a:bodyPr>
          <a:lstStyle/>
          <a:p>
            <a:r>
              <a:rPr lang="ru-RU" dirty="0"/>
              <a:t>Осмотр технического состояния теплового пункта, оборудованного средствами автоматического регулирования, следует производить по графику, утвержденному специалистами организации по обслуживанию жилищного фонда, но не реже одного раза в сутки (при отсутствии диспетчерского контроля). </a:t>
            </a:r>
            <a:endParaRPr lang="ru-RU" dirty="0" smtClean="0"/>
          </a:p>
          <a:p>
            <a:r>
              <a:rPr lang="ru-RU" dirty="0" smtClean="0"/>
              <a:t>Пополнение </a:t>
            </a:r>
            <a:r>
              <a:rPr lang="ru-RU" dirty="0"/>
              <a:t>смазки подшипников насосов должно производиться не реже одного раза в десять дней, а при консистентной смазке - не реже одного раза в три-четыре месяца</a:t>
            </a:r>
            <a:r>
              <a:rPr lang="ru-RU" dirty="0" smtClean="0"/>
              <a:t>.</a:t>
            </a:r>
          </a:p>
          <a:p>
            <a:r>
              <a:rPr lang="ru-RU" dirty="0" smtClean="0"/>
              <a:t>Температура </a:t>
            </a:r>
            <a:r>
              <a:rPr lang="ru-RU" dirty="0"/>
              <a:t>корпусов подшипников насосов не должна превышать 80°С, в другом случае необходимо заменить смазку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6522" y="2558624"/>
            <a:ext cx="7053575" cy="3721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4750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17" y="675877"/>
            <a:ext cx="8246485" cy="4793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2052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359434"/>
            <a:ext cx="8596668" cy="503208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Система отопления малоэтажного здания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8621" y="1112808"/>
            <a:ext cx="7534093" cy="549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7227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359434"/>
            <a:ext cx="8596668" cy="503208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Система отопления многоэтажного здания</a:t>
            </a:r>
            <a:endParaRPr lang="ru-RU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469" y="862642"/>
            <a:ext cx="8924041" cy="5861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1032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677334" y="517585"/>
            <a:ext cx="8596668" cy="552377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/>
              <a:t>Эксплуатация системы центрального отопления жилых домов должна обеспечивать:  </a:t>
            </a:r>
            <a:endParaRPr lang="ru-RU" dirty="0" smtClean="0"/>
          </a:p>
          <a:p>
            <a:r>
              <a:rPr lang="ru-RU" dirty="0" smtClean="0"/>
              <a:t>поддержание </a:t>
            </a:r>
            <a:r>
              <a:rPr lang="ru-RU" dirty="0"/>
              <a:t>оптимальной (не ниже допустимой) температуры воздуха в отапливаемых помещениях</a:t>
            </a:r>
            <a:r>
              <a:rPr lang="ru-RU" dirty="0" smtClean="0"/>
              <a:t>;</a:t>
            </a:r>
          </a:p>
          <a:p>
            <a:r>
              <a:rPr lang="ru-RU" dirty="0" smtClean="0"/>
              <a:t>  </a:t>
            </a:r>
            <a:r>
              <a:rPr lang="ru-RU" dirty="0"/>
              <a:t>поддержание температуры воды, поступающей и возвращаемой из системы отопления в соответствии с графиком качественного регулирования температуры воды в системе отопления (приложение N 11); </a:t>
            </a:r>
          </a:p>
          <a:p>
            <a:r>
              <a:rPr lang="ru-RU" dirty="0" smtClean="0"/>
              <a:t> </a:t>
            </a:r>
            <a:r>
              <a:rPr lang="ru-RU" dirty="0"/>
              <a:t>равномерный прогрев всех нагревательных приборов; </a:t>
            </a:r>
            <a:endParaRPr lang="ru-RU" dirty="0" smtClean="0"/>
          </a:p>
          <a:p>
            <a:r>
              <a:rPr lang="ru-RU" dirty="0" smtClean="0"/>
              <a:t> </a:t>
            </a:r>
            <a:r>
              <a:rPr lang="ru-RU" dirty="0"/>
              <a:t>поддержание требуемого давления (не выше допускаемого для отопительных приборов) в подающем и обратном трубопроводах системы</a:t>
            </a:r>
            <a:r>
              <a:rPr lang="ru-RU" dirty="0" smtClean="0"/>
              <a:t>;</a:t>
            </a:r>
          </a:p>
          <a:p>
            <a:r>
              <a:rPr lang="ru-RU" dirty="0" smtClean="0"/>
              <a:t>  </a:t>
            </a:r>
            <a:r>
              <a:rPr lang="ru-RU" dirty="0"/>
              <a:t>герметичность;  </a:t>
            </a:r>
            <a:endParaRPr lang="ru-RU" dirty="0" smtClean="0"/>
          </a:p>
          <a:p>
            <a:r>
              <a:rPr lang="ru-RU" dirty="0" smtClean="0"/>
              <a:t>немедленное </a:t>
            </a:r>
            <a:r>
              <a:rPr lang="ru-RU" dirty="0"/>
              <a:t>устранение всех видимых утечек воды;  </a:t>
            </a:r>
            <a:endParaRPr lang="ru-RU" dirty="0" smtClean="0"/>
          </a:p>
          <a:p>
            <a:r>
              <a:rPr lang="ru-RU" dirty="0" smtClean="0"/>
              <a:t>ремонт </a:t>
            </a:r>
            <a:r>
              <a:rPr lang="ru-RU" dirty="0"/>
              <a:t>или замена неисправных кранов </a:t>
            </a:r>
            <a:r>
              <a:rPr lang="ru-RU" dirty="0" smtClean="0"/>
              <a:t>на отопительных </a:t>
            </a:r>
            <a:r>
              <a:rPr lang="ru-RU" dirty="0"/>
              <a:t>приборах</a:t>
            </a:r>
            <a:r>
              <a:rPr lang="ru-RU" dirty="0" smtClean="0"/>
              <a:t>;</a:t>
            </a:r>
          </a:p>
          <a:p>
            <a:r>
              <a:rPr lang="ru-RU" dirty="0"/>
              <a:t>коэффициент смещения на элеваторном узле водяной системы не менее расчетного; </a:t>
            </a:r>
            <a:endParaRPr lang="ru-RU" dirty="0" smtClean="0"/>
          </a:p>
          <a:p>
            <a:r>
              <a:rPr lang="ru-RU" dirty="0" smtClean="0"/>
              <a:t>наладка </a:t>
            </a:r>
            <a:r>
              <a:rPr lang="ru-RU" dirty="0"/>
              <a:t>системы отопления, ликвидация излишне установленных отопительных приборов и установка дополнительных в отдельных помещениях, отстающих по температурному режиму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976581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8625" y="1447417"/>
            <a:ext cx="5227179" cy="378594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Температуры </a:t>
            </a:r>
            <a:r>
              <a:rPr lang="ru-RU" sz="2400" dirty="0"/>
              <a:t>воздуха в отапливаемых помещениях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677334" y="5590343"/>
            <a:ext cx="8596668" cy="1065689"/>
          </a:xfrm>
        </p:spPr>
        <p:txBody>
          <a:bodyPr>
            <a:normAutofit fontScale="85000" lnSpcReduction="10000"/>
          </a:bodyPr>
          <a:lstStyle/>
          <a:p>
            <a:r>
              <a:rPr lang="ru-RU" dirty="0"/>
              <a:t>Температура воздуха в помещениях жилых зданий в холодный период года должна быть не ниже значений, предусмотренных стандартами. При наличии средств автоматического регулирования расхода тепла с целью энергосбережения температуру воздуха в помещениях зданий в ночные часы от ноля до пяти часов допускается снижать на 2-3°С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54470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1421" y="966158"/>
            <a:ext cx="7135214" cy="5686577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54972" y="152400"/>
            <a:ext cx="8596668" cy="81375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dirty="0" smtClean="0"/>
              <a:t>Температуры воды </a:t>
            </a:r>
            <a:r>
              <a:rPr lang="ru-RU" sz="2700" dirty="0"/>
              <a:t>поступающей и возвращаемой из системы отопления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85373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333554"/>
            <a:ext cx="8596668" cy="59809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Требования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000664"/>
            <a:ext cx="8596668" cy="5296619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Предельное рабочее давление для систем отопления с чугунными отопительными приборами следует принимать 0,6 МПа (6 кгс/см2), со стальными - 1,0 МПа (10 кгс/см2</a:t>
            </a:r>
            <a:r>
              <a:rPr lang="ru-RU" dirty="0" smtClean="0"/>
              <a:t>).</a:t>
            </a:r>
          </a:p>
          <a:p>
            <a:r>
              <a:rPr lang="ru-RU" dirty="0"/>
              <a:t>Слесари-сантехники должны следить за исправным состоянием системы отопления, своевременно устранять неисправности и причины, вызывающие перерасход тепловой энергии</a:t>
            </a:r>
            <a:r>
              <a:rPr lang="ru-RU" dirty="0" smtClean="0"/>
              <a:t>.</a:t>
            </a:r>
          </a:p>
          <a:p>
            <a:r>
              <a:rPr lang="ru-RU" dirty="0" smtClean="0"/>
              <a:t> </a:t>
            </a:r>
            <a:r>
              <a:rPr lang="ru-RU" dirty="0"/>
              <a:t>Увеличивать поверхность или количество отопительных приборов без специального разрешения организации по обслуживанию жилищного фонда не допускается</a:t>
            </a:r>
            <a:r>
              <a:rPr lang="ru-RU" dirty="0" smtClean="0"/>
              <a:t>.</a:t>
            </a:r>
          </a:p>
          <a:p>
            <a:r>
              <a:rPr lang="ru-RU" dirty="0"/>
              <a:t>Эксплуатационный персонал в течение первых дней отопительного сезона должен проверить и произвести правильное распределение теплоносителя по системам отопления, в том числе по отдельным стоякам. Распределение теплоносителя должно производиться по температурам возвращаемой (обратной) воды по данным проектной или наладочной организации</a:t>
            </a:r>
            <a:r>
              <a:rPr lang="ru-RU" dirty="0" smtClean="0"/>
              <a:t>.</a:t>
            </a:r>
          </a:p>
          <a:p>
            <a:r>
              <a:rPr lang="ru-RU" dirty="0" smtClean="0"/>
              <a:t> </a:t>
            </a:r>
            <a:r>
              <a:rPr lang="ru-RU" dirty="0"/>
              <a:t>План (график) текущего и капитального ремонта должен включать гидравлические испытания, промывку, пробный пуск и наладочные работы с указанием сроков их выполнения. План (график) должен быть согласован с теплоснабжающей организацией и утвержден органом местного самоуправления.</a:t>
            </a:r>
          </a:p>
          <a:p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357376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5190" y="176513"/>
            <a:ext cx="8596668" cy="2161245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При ремонте пришедшие в негодность нагревательные приборы, трубопроводы, запорно-регулирующая арматура, воздуховыпускные устройства и другое оборудование должно быть заменено в соответствии с проектом или рекомендациями специализированной организации с учетом современного уровня выпускаемого оборудования. Обнаруженные неисправности систем отопления должны заноситься в журнал регистрации. Вид проведенных работ по устранению неисправностей отмечается в журнале с указанием даты и фамилий персонала, проводившего ремонт. Выявленные дефекты в системе отопления должны учитываться при подготовке системы к следующему отопительному сезону. Промывка систем теплопотребления производится ежегодно после окончания отопительного периода, а также монтажа, капитального ремонта, текущего ремонта с заменой труб (в открытых системах до ввода в эксплуатацию системы также должны быть подвергнуты дезинфекции).</a:t>
            </a:r>
          </a:p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011" y="2337758"/>
            <a:ext cx="4589993" cy="344380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8218" y="2337758"/>
            <a:ext cx="4584604" cy="3443809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329388" y="5926673"/>
            <a:ext cx="85976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Состояние отопительного прибора и запорно-регулирующей арматуры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6157517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229</TotalTime>
  <Words>1203</Words>
  <Application>Microsoft Office PowerPoint</Application>
  <PresentationFormat>Широкоэкранный</PresentationFormat>
  <Paragraphs>63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5" baseType="lpstr">
      <vt:lpstr>Arial</vt:lpstr>
      <vt:lpstr>Trebuchet MS</vt:lpstr>
      <vt:lpstr>Wingdings 3</vt:lpstr>
      <vt:lpstr>Грань</vt:lpstr>
      <vt:lpstr>Эксплуатация системы отопления</vt:lpstr>
      <vt:lpstr>Система отопления разделяются </vt:lpstr>
      <vt:lpstr>Система отопления малоэтажного здания</vt:lpstr>
      <vt:lpstr>Система отопления многоэтажного здания</vt:lpstr>
      <vt:lpstr>Презентация PowerPoint</vt:lpstr>
      <vt:lpstr>Температуры воздуха в отапливаемых помещениях</vt:lpstr>
      <vt:lpstr>Температуры воды поступающей и возвращаемой из системы отопления  </vt:lpstr>
      <vt:lpstr>Требования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Надежная эксплуатация систем водяного отопления должна обеспечиваться проведением следующих работ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Эксплуатация системы отопления</dc:title>
  <dc:creator>Ольга Воронова</dc:creator>
  <cp:lastModifiedBy>Ольга Воронова</cp:lastModifiedBy>
  <cp:revision>16</cp:revision>
  <dcterms:created xsi:type="dcterms:W3CDTF">2015-12-22T20:56:11Z</dcterms:created>
  <dcterms:modified xsi:type="dcterms:W3CDTF">2015-12-23T00:46:10Z</dcterms:modified>
</cp:coreProperties>
</file>